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96" r:id="rId1"/>
  </p:sldMasterIdLst>
  <p:notesMasterIdLst>
    <p:notesMasterId r:id="rId13"/>
  </p:notesMasterIdLst>
  <p:handoutMasterIdLst>
    <p:handoutMasterId r:id="rId14"/>
  </p:handoutMasterIdLst>
  <p:sldIdLst>
    <p:sldId id="257" r:id="rId2"/>
    <p:sldId id="268" r:id="rId3"/>
    <p:sldId id="260" r:id="rId4"/>
    <p:sldId id="261" r:id="rId5"/>
    <p:sldId id="262" r:id="rId6"/>
    <p:sldId id="264" r:id="rId7"/>
    <p:sldId id="263" r:id="rId8"/>
    <p:sldId id="265" r:id="rId9"/>
    <p:sldId id="267" r:id="rId10"/>
    <p:sldId id="266" r:id="rId11"/>
    <p:sldId id="259" r:id="rId12"/>
  </p:sldIdLst>
  <p:sldSz cx="9144000" cy="6858000" type="screen4x3"/>
  <p:notesSz cx="6881813" cy="100155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94" autoAdjust="0"/>
    <p:restoredTop sz="86420" autoAdjust="0"/>
  </p:normalViewPr>
  <p:slideViewPr>
    <p:cSldViewPr>
      <p:cViewPr varScale="1">
        <p:scale>
          <a:sx n="59" d="100"/>
          <a:sy n="59" d="100"/>
        </p:scale>
        <p:origin x="-826" y="-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dirty="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97313" y="0"/>
            <a:ext cx="2982912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F78FB06-F395-4B66-9A65-87AA546214CA}" type="datetimeFigureOut">
              <a:rPr lang="ru-RU"/>
              <a:pPr>
                <a:defRPr/>
              </a:pPr>
              <a:t>17.07.2014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51230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dirty="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97313" y="951230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FA8E5D3B-5AB5-4AD6-8B05-68ED3F287CE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dirty="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CC4233C-86AC-4EDE-8752-F26A4343B149}" type="datetimeFigureOut">
              <a:rPr lang="ru-RU"/>
              <a:pPr>
                <a:defRPr/>
              </a:pPr>
              <a:t>17.07.2014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6975" cy="37560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975" y="4757738"/>
            <a:ext cx="5505450" cy="45069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230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dirty="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97313" y="951230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D737A7A2-E572-462B-A7CC-B3A348ECF98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53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6BD36B5-5EDC-4EE8-9347-59108E31CD0D}" type="slidenum">
              <a:rPr lang="ru-RU" smtClean="0"/>
              <a:pPr/>
              <a:t>1</a:t>
            </a:fld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1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3EA71-4318-4F48-8566-2D281D4889EF}" type="datetime1">
              <a:rPr lang="ru-RU"/>
              <a:pPr>
                <a:defRPr/>
              </a:pPr>
              <a:t>17.07.2014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07CF4A-B962-43A3-B3B4-384F3DC06E5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D58E5-968B-45EA-B2D8-47194DBB11FF}" type="datetime1">
              <a:rPr lang="ru-RU"/>
              <a:pPr>
                <a:defRPr/>
              </a:pPr>
              <a:t>17.07.2014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0D603-8849-4075-9C61-1050AFFEE87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907DC-C463-4D51-AA0D-3DADB774AF2D}" type="datetime1">
              <a:rPr lang="ru-RU"/>
              <a:pPr>
                <a:defRPr/>
              </a:pPr>
              <a:t>17.07.2014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0CC45E-D69A-430D-84C5-A10677941F1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065DE2-D699-4FC3-B339-F1AD7284EEA2}" type="datetime1">
              <a:rPr lang="ru-RU"/>
              <a:pPr>
                <a:defRPr/>
              </a:pPr>
              <a:t>17.07.2014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1905B0-8D0D-4E04-8FCC-EDB9D674047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7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5C9D06-9E61-458A-94AD-A84EC73939E6}" type="datetime1">
              <a:rPr lang="ru-RU"/>
              <a:pPr>
                <a:defRPr/>
              </a:pPr>
              <a:t>17.07.2014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9E147-196D-4C94-897F-03E6443F836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90838B-E661-4AAF-8AB8-764D7C3E439C}" type="datetime1">
              <a:rPr lang="ru-RU"/>
              <a:pPr>
                <a:defRPr/>
              </a:pPr>
              <a:t>17.07.2014</a:t>
            </a:fld>
            <a:endParaRPr lang="ru-RU" dirty="0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5BD39-FC3F-4807-B9DD-888691B5DF9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2" y="1535114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7" y="1535114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2" y="2362202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362202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FDCDBD-4729-4AAA-827F-30E90B566440}" type="datetime1">
              <a:rPr lang="ru-RU"/>
              <a:pPr>
                <a:defRPr/>
              </a:pPr>
              <a:t>17.07.2014</a:t>
            </a:fld>
            <a:endParaRPr lang="ru-RU" dirty="0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A51FCF-0346-41BC-86F7-7F575E2AECF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43786-58D1-47FC-9685-F5BF9FF3DAA0}" type="datetime1">
              <a:rPr lang="ru-RU"/>
              <a:pPr>
                <a:defRPr/>
              </a:pPr>
              <a:t>17.07.2014</a:t>
            </a:fld>
            <a:endParaRPr lang="ru-RU" dirty="0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D2D7B7-5F16-4434-97B6-419561DE85A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2A8BEA-C61C-418D-BB58-90C7D75AA412}" type="datetime1">
              <a:rPr lang="ru-RU"/>
              <a:pPr>
                <a:defRPr/>
              </a:pPr>
              <a:t>17.07.2014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504A8-FF7A-4CA0-A6BF-33C5324F05A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2" y="1524002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4D17BC-D171-4B3D-AC29-7AE213C4C4A8}" type="datetime1">
              <a:rPr lang="ru-RU"/>
              <a:pPr>
                <a:defRPr/>
              </a:pPr>
              <a:t>17.07.2014</a:t>
            </a:fld>
            <a:endParaRPr lang="ru-RU" dirty="0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1C86F-CF45-46B4-AEB6-9D8CF6087C1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0D760-CFA6-44EB-89E7-7AE05A106294}" type="datetime1">
              <a:rPr lang="ru-RU"/>
              <a:pPr>
                <a:defRPr/>
              </a:pPr>
              <a:t>17.07.2014</a:t>
            </a:fld>
            <a:endParaRPr lang="ru-RU" dirty="0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3A4688-41B4-4B61-8612-C796D7C517B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D05BBD88-9D98-4D34-BD1E-5BA4369BA7B9}" type="datetime1">
              <a:rPr lang="ru-RU"/>
              <a:pPr>
                <a:defRPr/>
              </a:pPr>
              <a:t>17.07.2014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 dirty="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1A11671D-4A94-4558-8AAC-63E50383B30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43" r:id="rId3"/>
    <p:sldLayoutId id="2147484035" r:id="rId4"/>
    <p:sldLayoutId id="2147484036" r:id="rId5"/>
    <p:sldLayoutId id="2147484037" r:id="rId6"/>
    <p:sldLayoutId id="2147484038" r:id="rId7"/>
    <p:sldLayoutId id="2147484039" r:id="rId8"/>
    <p:sldLayoutId id="2147484040" r:id="rId9"/>
    <p:sldLayoutId id="2147484041" r:id="rId10"/>
    <p:sldLayoutId id="2147484042" r:id="rId11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1" fontAlgn="base" hangingPunct="1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357190" y="357189"/>
            <a:ext cx="8286751" cy="221456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3600" dirty="0" smtClean="0">
                <a:latin typeface="Times New Roman" pitchFamily="18" charset="0"/>
              </a:rPr>
              <a:t>Ц</a:t>
            </a:r>
            <a:r>
              <a:rPr lang="uk-UA" sz="3600" dirty="0" smtClean="0">
                <a:latin typeface="Times New Roman" pitchFamily="18" charset="0"/>
              </a:rPr>
              <a:t>ілісність інформації в </a:t>
            </a:r>
            <a:r>
              <a:rPr lang="uk-UA" sz="3600" dirty="0" err="1" smtClean="0">
                <a:latin typeface="Times New Roman" pitchFamily="18" charset="0"/>
              </a:rPr>
              <a:t>обчилювальних</a:t>
            </a:r>
            <a:r>
              <a:rPr lang="uk-UA" sz="3600" dirty="0" smtClean="0">
                <a:latin typeface="Times New Roman" pitchFamily="18" charset="0"/>
              </a:rPr>
              <a:t> </a:t>
            </a:r>
            <a:r>
              <a:rPr lang="uk-UA" sz="3600" dirty="0" smtClean="0">
                <a:latin typeface="Times New Roman" pitchFamily="18" charset="0"/>
              </a:rPr>
              <a:t>мережах на основі застосування треліс-модуляції</a:t>
            </a:r>
            <a:endParaRPr lang="ru-RU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Содержимое 2"/>
          <p:cNvSpPr>
            <a:spLocks noGrp="1"/>
          </p:cNvSpPr>
          <p:nvPr>
            <p:ph idx="1"/>
          </p:nvPr>
        </p:nvSpPr>
        <p:spPr>
          <a:xfrm>
            <a:off x="357188" y="285750"/>
            <a:ext cx="8429625" cy="5840413"/>
          </a:xfrm>
        </p:spPr>
        <p:txBody>
          <a:bodyPr rtlCol="0">
            <a:normAutofit/>
          </a:bodyPr>
          <a:lstStyle/>
          <a:p>
            <a:pPr marL="548640" indent="-411480" algn="ct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charset="0"/>
              <a:buNone/>
              <a:defRPr/>
            </a:pPr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Діаграма розсіювання, виведена функцією demod32144 при прийомі сигналу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pic>
        <p:nvPicPr>
          <p:cNvPr id="1229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88" y="1428750"/>
            <a:ext cx="4303712" cy="505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1B4C40-A9E8-4C9C-BA9F-E2A10A05CCEC}" type="slidenum">
              <a:rPr lang="ru-RU" sz="2000"/>
              <a:pPr>
                <a:defRPr/>
              </a:pPr>
              <a:t>10</a:t>
            </a:fld>
            <a:endParaRPr lang="ru-RU" sz="2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571504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Висновки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>
          <a:xfrm>
            <a:off x="142875" y="928688"/>
            <a:ext cx="8858250" cy="5786437"/>
          </a:xfrm>
        </p:spPr>
        <p:txBody>
          <a:bodyPr/>
          <a:lstStyle/>
          <a:p>
            <a:pPr marL="0" indent="-449263" algn="just" eaLnBrk="1" hangingPunct="1">
              <a:lnSpc>
                <a:spcPct val="80000"/>
              </a:lnSpc>
              <a:spcBef>
                <a:spcPct val="0"/>
              </a:spcBef>
              <a:buFont typeface="Arial" charset="0"/>
              <a:buChar char="•"/>
            </a:pPr>
            <a:r>
              <a:rPr lang="uk-UA" sz="2000" dirty="0" smtClean="0">
                <a:cs typeface="Times New Roman" pitchFamily="18" charset="0"/>
              </a:rPr>
              <a:t>Знання того, хто є порушником, які загрози і як він може реалізувати, дає змогу забезпечити безпеку розподіленої обчислювальної системи;</a:t>
            </a:r>
          </a:p>
          <a:p>
            <a:pPr marL="0" indent="-449263" algn="just" eaLnBrk="1" hangingPunct="1">
              <a:lnSpc>
                <a:spcPct val="80000"/>
              </a:lnSpc>
              <a:spcBef>
                <a:spcPct val="0"/>
              </a:spcBef>
              <a:buFont typeface="Arial" charset="0"/>
              <a:buChar char="•"/>
            </a:pPr>
            <a:r>
              <a:rPr lang="uk-UA" sz="2000" dirty="0" smtClean="0">
                <a:cs typeface="Times New Roman" pitchFamily="18" charset="0"/>
              </a:rPr>
              <a:t>Треліс-модуляція забезпечує водночас цілісність інформації і швидкість передачі даних, оскільки володіє високими завадостійкістю і енергетичними виграшами;</a:t>
            </a:r>
          </a:p>
          <a:p>
            <a:pPr marL="0" indent="-449263" algn="just" eaLnBrk="1" hangingPunct="1">
              <a:lnSpc>
                <a:spcPct val="80000"/>
              </a:lnSpc>
              <a:spcBef>
                <a:spcPct val="0"/>
              </a:spcBef>
              <a:buFont typeface="Arial" charset="0"/>
              <a:buChar char="•"/>
            </a:pPr>
            <a:r>
              <a:rPr lang="uk-UA" sz="2000" dirty="0" smtClean="0">
                <a:cs typeface="Times New Roman" pitchFamily="18" charset="0"/>
              </a:rPr>
              <a:t>Модем на основі протоколу </a:t>
            </a:r>
            <a:r>
              <a:rPr lang="en-US" sz="2000" dirty="0" smtClean="0">
                <a:cs typeface="Times New Roman" pitchFamily="18" charset="0"/>
              </a:rPr>
              <a:t>V.32bis</a:t>
            </a:r>
            <a:r>
              <a:rPr lang="uk-UA" sz="2000" dirty="0" smtClean="0">
                <a:cs typeface="Times New Roman" pitchFamily="18" charset="0"/>
              </a:rPr>
              <a:t> дає змогу реалізувати треліс-модуляцію на канальному рівні базової еталонної моделі взаємодії відкритих систем </a:t>
            </a:r>
            <a:r>
              <a:rPr lang="en-US" sz="2000" dirty="0" smtClean="0">
                <a:cs typeface="Times New Roman" pitchFamily="18" charset="0"/>
              </a:rPr>
              <a:t>OSI</a:t>
            </a:r>
            <a:r>
              <a:rPr lang="uk-UA" sz="2000" dirty="0" smtClean="0">
                <a:cs typeface="Times New Roman" pitchFamily="18" charset="0"/>
              </a:rPr>
              <a:t>, а не тільки на фізичному, як й інші протоколи подібні до </a:t>
            </a:r>
            <a:r>
              <a:rPr lang="en-US" sz="2000" dirty="0" smtClean="0">
                <a:cs typeface="Times New Roman" pitchFamily="18" charset="0"/>
              </a:rPr>
              <a:t>V.32bis: V.32, V.33, </a:t>
            </a:r>
            <a:r>
              <a:rPr lang="en-US" sz="2000" dirty="0" smtClean="0"/>
              <a:t>V.34, V.34+. V.Fast</a:t>
            </a:r>
            <a:r>
              <a:rPr lang="en-US" sz="2000" dirty="0" smtClean="0">
                <a:cs typeface="Times New Roman" pitchFamily="18" charset="0"/>
              </a:rPr>
              <a:t>.</a:t>
            </a:r>
            <a:endParaRPr lang="uk-UA" sz="2000" dirty="0" smtClean="0">
              <a:cs typeface="Times New Roman" pitchFamily="18" charset="0"/>
            </a:endParaRPr>
          </a:p>
          <a:p>
            <a:pPr marL="0" indent="-449263" algn="just" eaLnBrk="1" hangingPunct="1">
              <a:lnSpc>
                <a:spcPct val="80000"/>
              </a:lnSpc>
              <a:spcBef>
                <a:spcPct val="0"/>
              </a:spcBef>
              <a:buFont typeface="Wingdings 2" pitchFamily="18" charset="2"/>
              <a:buNone/>
            </a:pPr>
            <a:endParaRPr lang="ru-RU" sz="2000" dirty="0" smtClean="0">
              <a:cs typeface="Times New Roman" pitchFamily="18" charset="0"/>
            </a:endParaRPr>
          </a:p>
          <a:p>
            <a:pPr marL="0" indent="-449263" eaLnBrk="1" hangingPunct="1">
              <a:lnSpc>
                <a:spcPct val="80000"/>
              </a:lnSpc>
              <a:buFont typeface="Arial" charset="0"/>
              <a:buNone/>
            </a:pPr>
            <a:endParaRPr lang="ru-RU" sz="2000" dirty="0" smtClean="0"/>
          </a:p>
          <a:p>
            <a:pPr marL="0" indent="-449263" eaLnBrk="1" hangingPunct="1">
              <a:lnSpc>
                <a:spcPct val="80000"/>
              </a:lnSpc>
              <a:buFont typeface="Arial" charset="0"/>
              <a:buNone/>
            </a:pPr>
            <a:endParaRPr lang="ru-RU" sz="2000" dirty="0" smtClean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28979C-379D-4F33-8703-FE12C6D131E3}" type="slidenum">
              <a:rPr lang="ru-RU" sz="2000"/>
              <a:pPr>
                <a:defRPr/>
              </a:pPr>
              <a:t>11</a:t>
            </a:fld>
            <a:endParaRPr lang="ru-RU" sz="2000" dirty="0"/>
          </a:p>
        </p:txBody>
      </p:sp>
    </p:spTree>
  </p:cSld>
  <p:clrMapOvr>
    <a:masterClrMapping/>
  </p:clrMapOvr>
  <p:transition spd="slow">
    <p:sndAc>
      <p:stSnd>
        <p:snd r:embed="rId2" name="drumroll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7" y="1"/>
            <a:ext cx="7086600" cy="714356"/>
          </a:xfrm>
        </p:spPr>
        <p:txBody>
          <a:bodyPr/>
          <a:lstStyle/>
          <a:p>
            <a:pPr algn="just" eaLnBrk="1" fontAlgn="auto" hangingPunct="1">
              <a:spcAft>
                <a:spcPts val="0"/>
              </a:spcAft>
              <a:defRPr/>
            </a:pPr>
            <a:r>
              <a:rPr lang="uk-UA" b="0" dirty="0" smtClean="0">
                <a:solidFill>
                  <a:schemeClr val="tx1"/>
                </a:solidFill>
              </a:rPr>
              <a:t>Вступ</a:t>
            </a:r>
            <a:endParaRPr lang="ru-RU" b="0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2875" y="857250"/>
            <a:ext cx="8858250" cy="6000750"/>
          </a:xfrm>
        </p:spPr>
        <p:txBody>
          <a:bodyPr>
            <a:normAutofit/>
          </a:bodyPr>
          <a:lstStyle/>
          <a:p>
            <a:pPr marL="72000" algn="just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uk-UA" dirty="0" smtClean="0"/>
              <a:t>Проблема забезпечення безпомилковості (цілісності)</a:t>
            </a:r>
            <a:r>
              <a:rPr lang="ru-RU" dirty="0" smtClean="0"/>
              <a:t>, виникаюча при</a:t>
            </a:r>
            <a:r>
              <a:rPr lang="uk-UA" dirty="0" smtClean="0"/>
              <a:t> передачі даних в мережах має дуже важливе значення. Якщо при передачі телеграми в тексті виникає помилка або при розмові по телефону чутний тріск, то в більшості випадків помилки </a:t>
            </a:r>
            <a:r>
              <a:rPr lang="ru-RU" dirty="0" smtClean="0"/>
              <a:t>та</a:t>
            </a:r>
            <a:r>
              <a:rPr lang="uk-UA" dirty="0" smtClean="0"/>
              <a:t> викривлення виявляються по значенню. Але при передачі інформації одна помилка (викривлення 1-го біта) на тисячу переданих сигналів може серйозно відбитися на якості інформації</a:t>
            </a:r>
            <a:r>
              <a:rPr lang="ru-RU" dirty="0" smtClean="0"/>
              <a:t> </a:t>
            </a:r>
            <a:r>
              <a:rPr lang="uk-UA" dirty="0" smtClean="0"/>
              <a:t>. </a:t>
            </a:r>
            <a:endParaRPr lang="ru-RU" dirty="0" smtClean="0"/>
          </a:p>
          <a:p>
            <a:pPr marL="72000" algn="just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uk-UA" dirty="0" smtClean="0"/>
              <a:t>Цілісність інформації можна визначити як відсутність в ній будь-яких викривлень (модифікацій), що не були санкціоновані її власником, не залежно від причин або джерел виникнення таких викривлень. </a:t>
            </a:r>
            <a:endParaRPr lang="ru-RU" dirty="0" smtClean="0"/>
          </a:p>
          <a:p>
            <a:pPr marL="72000" algn="just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Актуальність. </a:t>
            </a:r>
            <a:r>
              <a:rPr lang="uk-UA" dirty="0" smtClean="0">
                <a:cs typeface="Times New Roman" pitchFamily="18" charset="0"/>
              </a:rPr>
              <a:t>У наш час у всьому світі розвиваються інформаційні технології, тому вчасне і адекватне реагування на постійно виникаючи виклики та загрози є необхідним аспектом повсякденного функціонування установ, підприємств, організацій. Через що безпека розподілених обчислювальних мереж являється нагальною необхідністю. А використання засобів забезпечення цілісності інформації є важливим аспектом.</a:t>
            </a:r>
          </a:p>
          <a:p>
            <a:pPr marL="72000" algn="just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Наукова новизна роботи </a:t>
            </a:r>
            <a:r>
              <a:rPr lang="uk-UA" dirty="0" smtClean="0">
                <a:cs typeface="Times New Roman" pitchFamily="18" charset="0"/>
              </a:rPr>
              <a:t>полягає в застосуванні треліс-модуляції на канальному рівні еталонної моделі взаємодії відкритих систем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OSI (Open System Interconnection).</a:t>
            </a:r>
            <a:endParaRPr lang="uk-U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pPr marL="72000" algn="just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uk-UA" dirty="0" smtClean="0">
              <a:cs typeface="Times New Roman" pitchFamily="18" charset="0"/>
            </a:endParaRPr>
          </a:p>
          <a:p>
            <a:pPr marL="72000" algn="just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uk-UA" dirty="0" smtClean="0">
              <a:cs typeface="Times New Roman" pitchFamily="18" charset="0"/>
            </a:endParaRPr>
          </a:p>
          <a:p>
            <a:pPr marL="72000" algn="just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3ECA8F-C6DF-423A-B9A7-AB8D9A6E5B98}" type="slidenum">
              <a:rPr lang="ru-RU" sz="2000"/>
              <a:pPr>
                <a:defRPr/>
              </a:pPr>
              <a:t>2</a:t>
            </a:fld>
            <a:endParaRPr lang="ru-RU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Содержимое 7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8580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ru-RU" sz="2000" dirty="0" smtClean="0"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endParaRPr lang="ru-RU" dirty="0" smtClean="0">
              <a:cs typeface="Times New Roman" pitchFamily="18" charset="0"/>
            </a:endParaRPr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 dirty="0"/>
          </a:p>
        </p:txBody>
      </p:sp>
      <p:sp>
        <p:nvSpPr>
          <p:cNvPr id="1029" name="Rectangle 8"/>
          <p:cNvSpPr>
            <a:spLocks noChangeArrowheads="1"/>
          </p:cNvSpPr>
          <p:nvPr/>
        </p:nvSpPr>
        <p:spPr bwMode="auto">
          <a:xfrm>
            <a:off x="0" y="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uk-UA" dirty="0"/>
          </a:p>
        </p:txBody>
      </p:sp>
      <p:sp>
        <p:nvSpPr>
          <p:cNvPr id="1030" name="Rectangle 10"/>
          <p:cNvSpPr>
            <a:spLocks noChangeArrowheads="1"/>
          </p:cNvSpPr>
          <p:nvPr/>
        </p:nvSpPr>
        <p:spPr bwMode="auto">
          <a:xfrm>
            <a:off x="0" y="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uk-UA" dirty="0"/>
          </a:p>
        </p:txBody>
      </p:sp>
      <p:sp>
        <p:nvSpPr>
          <p:cNvPr id="1031" name="Rectangle 12"/>
          <p:cNvSpPr>
            <a:spLocks noChangeArrowheads="1"/>
          </p:cNvSpPr>
          <p:nvPr/>
        </p:nvSpPr>
        <p:spPr bwMode="auto">
          <a:xfrm>
            <a:off x="0" y="0"/>
            <a:ext cx="9144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uk-UA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Класифікація віддалених атак на РОМ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26" name="Object 11"/>
          <p:cNvGraphicFramePr>
            <a:graphicFrameLocks noChangeAspect="1"/>
          </p:cNvGraphicFramePr>
          <p:nvPr/>
        </p:nvGraphicFramePr>
        <p:xfrm>
          <a:off x="1428750" y="500063"/>
          <a:ext cx="5715000" cy="5846762"/>
        </p:xfrm>
        <a:graphic>
          <a:graphicData uri="http://schemas.openxmlformats.org/presentationml/2006/ole">
            <p:oleObj spid="_x0000_s1026" name="Visio" r:id="rId3" imgW="7270776" imgH="8604202" progId="Visio.Drawing.11">
              <p:embed/>
            </p:oleObj>
          </a:graphicData>
        </a:graphic>
      </p:graphicFrame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510790-6384-4721-9187-F3A0D931C4ED}" type="slidenum">
              <a:rPr lang="ru-RU" sz="2000"/>
              <a:pPr>
                <a:defRPr/>
              </a:pPr>
              <a:t>3</a:t>
            </a:fld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Содержимое 2"/>
          <p:cNvSpPr>
            <a:spLocks noGrp="1"/>
          </p:cNvSpPr>
          <p:nvPr>
            <p:ph idx="1"/>
          </p:nvPr>
        </p:nvSpPr>
        <p:spPr>
          <a:xfrm>
            <a:off x="457200" y="142875"/>
            <a:ext cx="8229600" cy="6500813"/>
          </a:xfrm>
        </p:spPr>
        <p:txBody>
          <a:bodyPr rtlCol="0">
            <a:normAutofit/>
          </a:bodyPr>
          <a:lstStyle/>
          <a:p>
            <a:pPr marL="548640" indent="-411480" algn="ct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charset="0"/>
              <a:buNone/>
              <a:defRPr/>
            </a:pPr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Фрагмент моделі загроз в РОМ</a:t>
            </a:r>
          </a:p>
          <a:p>
            <a:pPr marL="548640" indent="-411480" algn="ct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charset="0"/>
              <a:buNone/>
              <a:defRPr/>
            </a:pPr>
            <a:endParaRPr lang="ru-RU" dirty="0" smtClean="0">
              <a:cs typeface="Times New Roman" pitchFamily="18" charset="0"/>
            </a:endParaRPr>
          </a:p>
        </p:txBody>
      </p:sp>
      <p:graphicFrame>
        <p:nvGraphicFramePr>
          <p:cNvPr id="2050" name="Object 3"/>
          <p:cNvGraphicFramePr>
            <a:graphicFrameLocks noChangeAspect="1"/>
          </p:cNvGraphicFramePr>
          <p:nvPr/>
        </p:nvGraphicFramePr>
        <p:xfrm>
          <a:off x="1290638" y="709613"/>
          <a:ext cx="6424612" cy="5791200"/>
        </p:xfrm>
        <a:graphic>
          <a:graphicData uri="http://schemas.openxmlformats.org/presentationml/2006/ole">
            <p:oleObj spid="_x0000_s2050" name="Документ Microsoft Office Word 2007" r:id="rId3" imgW="6913609" imgH="7464868" progId="Word.Document.12">
              <p:embed/>
            </p:oleObj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B39FED-C359-4BF3-A79F-87CFAC267286}" type="slidenum">
              <a:rPr lang="ru-RU" sz="2000"/>
              <a:pPr>
                <a:defRPr/>
              </a:pPr>
              <a:t>4</a:t>
            </a:fld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457200" y="274640"/>
            <a:ext cx="8229600" cy="10112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Базова еталонна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uk-U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модель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 взаємодії відкритих систем (OSI) </a:t>
            </a:r>
          </a:p>
        </p:txBody>
      </p:sp>
      <p:pic>
        <p:nvPicPr>
          <p:cNvPr id="7171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352675" y="2563813"/>
            <a:ext cx="4438650" cy="2781300"/>
          </a:xfr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8FE923-EE24-4EFB-9B32-9BC7A2B78314}" type="slidenum">
              <a:rPr lang="ru-RU" sz="2000"/>
              <a:pPr>
                <a:defRPr/>
              </a:pPr>
              <a:t>5</a:t>
            </a:fld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Содержимое 2"/>
          <p:cNvSpPr>
            <a:spLocks noGrp="1"/>
          </p:cNvSpPr>
          <p:nvPr>
            <p:ph idx="1"/>
          </p:nvPr>
        </p:nvSpPr>
        <p:spPr>
          <a:xfrm>
            <a:off x="142875" y="142875"/>
            <a:ext cx="8858250" cy="6429375"/>
          </a:xfrm>
        </p:spPr>
        <p:txBody>
          <a:bodyPr rtlCol="0">
            <a:normAutofit/>
          </a:bodyPr>
          <a:lstStyle/>
          <a:p>
            <a:pPr marL="548640" indent="-411480" algn="ct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charset="0"/>
              <a:buNone/>
              <a:defRPr/>
            </a:pPr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Сузір’я квадратурної маніпуляції, використане модемами на основі протоколу V.32bis при швидкості 14 400 біт/с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sp>
        <p:nvSpPr>
          <p:cNvPr id="8195" name="Rectangle 5"/>
          <p:cNvSpPr>
            <a:spLocks noChangeArrowheads="1"/>
          </p:cNvSpPr>
          <p:nvPr/>
        </p:nvSpPr>
        <p:spPr bwMode="auto">
          <a:xfrm>
            <a:off x="0" y="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 dirty="0"/>
          </a:p>
        </p:txBody>
      </p:sp>
      <p:sp>
        <p:nvSpPr>
          <p:cNvPr id="8196" name="Rectangle 8"/>
          <p:cNvSpPr>
            <a:spLocks noChangeArrowheads="1"/>
          </p:cNvSpPr>
          <p:nvPr/>
        </p:nvSpPr>
        <p:spPr bwMode="auto">
          <a:xfrm>
            <a:off x="0" y="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 dirty="0"/>
          </a:p>
        </p:txBody>
      </p:sp>
      <p:pic>
        <p:nvPicPr>
          <p:cNvPr id="8197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88" y="1714500"/>
            <a:ext cx="5049837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A682A9-8E78-4620-B1AC-09E309008AE4}" type="slidenum">
              <a:rPr lang="ru-RU" sz="2000"/>
              <a:pPr>
                <a:defRPr/>
              </a:pPr>
              <a:t>6</a:t>
            </a:fld>
            <a:endParaRPr lang="ru-RU" sz="2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Содержимое 2"/>
          <p:cNvSpPr>
            <a:spLocks noGrp="1"/>
          </p:cNvSpPr>
          <p:nvPr>
            <p:ph idx="1"/>
          </p:nvPr>
        </p:nvSpPr>
        <p:spPr>
          <a:xfrm>
            <a:off x="142875" y="357188"/>
            <a:ext cx="8786813" cy="5768975"/>
          </a:xfrm>
        </p:spPr>
        <p:txBody>
          <a:bodyPr rtlCol="0">
            <a:normAutofit/>
          </a:bodyPr>
          <a:lstStyle/>
          <a:p>
            <a:pPr marL="548640" indent="-411480" algn="ct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charset="0"/>
              <a:buNone/>
              <a:defRPr/>
            </a:pPr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Блок-схема передавача модему V.32bis</a:t>
            </a:r>
          </a:p>
          <a:p>
            <a:pPr marL="548640" indent="-411480" algn="ct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charset="0"/>
              <a:buNone/>
              <a:defRPr/>
            </a:pPr>
            <a:endParaRPr lang="ru-RU" sz="3600" dirty="0" smtClean="0">
              <a:cs typeface="Times New Roman" pitchFamily="18" charset="0"/>
            </a:endParaRPr>
          </a:p>
        </p:txBody>
      </p:sp>
      <p:pic>
        <p:nvPicPr>
          <p:cNvPr id="921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" y="1571625"/>
            <a:ext cx="8709025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476944-5BF0-4DD3-82B7-288730DC3313}" type="slidenum">
              <a:rPr lang="ru-RU" sz="2000"/>
              <a:pPr>
                <a:defRPr/>
              </a:pPr>
              <a:t>7</a:t>
            </a:fld>
            <a:endParaRPr lang="ru-RU" sz="2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Содержимое 2"/>
          <p:cNvSpPr>
            <a:spLocks noGrp="1"/>
          </p:cNvSpPr>
          <p:nvPr>
            <p:ph idx="1"/>
          </p:nvPr>
        </p:nvSpPr>
        <p:spPr>
          <a:xfrm>
            <a:off x="142875" y="142875"/>
            <a:ext cx="8858250" cy="6215063"/>
          </a:xfrm>
        </p:spPr>
        <p:txBody>
          <a:bodyPr rtlCol="0">
            <a:normAutofit/>
          </a:bodyPr>
          <a:lstStyle/>
          <a:p>
            <a:pPr marL="548640" indent="-411480" algn="ct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charset="0"/>
              <a:buNone/>
              <a:defRPr/>
            </a:pPr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Сформований сигнал модему на основі протокола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V.32bis (зліва) і його спектр потужності (праворуч)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pic>
        <p:nvPicPr>
          <p:cNvPr id="1024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785938"/>
            <a:ext cx="4289425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Rectangle 6"/>
          <p:cNvSpPr>
            <a:spLocks noChangeArrowheads="1"/>
          </p:cNvSpPr>
          <p:nvPr/>
        </p:nvSpPr>
        <p:spPr bwMode="auto">
          <a:xfrm>
            <a:off x="0" y="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 dirty="0"/>
          </a:p>
        </p:txBody>
      </p:sp>
      <p:sp>
        <p:nvSpPr>
          <p:cNvPr id="10245" name="Rectangle 7"/>
          <p:cNvSpPr>
            <a:spLocks noChangeArrowheads="1"/>
          </p:cNvSpPr>
          <p:nvPr/>
        </p:nvSpPr>
        <p:spPr bwMode="auto">
          <a:xfrm>
            <a:off x="0" y="2797175"/>
            <a:ext cx="2349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uk-UA" sz="1400" dirty="0">
                <a:cs typeface="Times New Roman" pitchFamily="18" charset="0"/>
              </a:rPr>
              <a:t> </a:t>
            </a:r>
            <a:endParaRPr lang="uk-UA" dirty="0"/>
          </a:p>
        </p:txBody>
      </p:sp>
      <p:pic>
        <p:nvPicPr>
          <p:cNvPr id="10246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" y="1785938"/>
            <a:ext cx="4518025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78A796-3A6B-4FB1-BEC2-B4310948F4DB}" type="slidenum">
              <a:rPr lang="ru-RU" sz="2000"/>
              <a:pPr>
                <a:defRPr/>
              </a:pPr>
              <a:t>8</a:t>
            </a:fld>
            <a:endParaRPr lang="ru-RU" sz="2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Содержимое 2"/>
          <p:cNvSpPr>
            <a:spLocks noGrp="1"/>
          </p:cNvSpPr>
          <p:nvPr>
            <p:ph idx="1"/>
          </p:nvPr>
        </p:nvSpPr>
        <p:spPr>
          <a:xfrm>
            <a:off x="142875" y="357188"/>
            <a:ext cx="8786813" cy="5768975"/>
          </a:xfrm>
        </p:spPr>
        <p:txBody>
          <a:bodyPr rtlCol="0">
            <a:normAutofit/>
          </a:bodyPr>
          <a:lstStyle/>
          <a:p>
            <a:pPr marL="548640" indent="-411480" algn="ct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charset="0"/>
              <a:buNone/>
              <a:defRPr/>
            </a:pPr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Блок-схема приймача модему на основі протоколу V.32bis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pic>
        <p:nvPicPr>
          <p:cNvPr id="1126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1785938"/>
            <a:ext cx="8582025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33D74A-D510-4B8F-AFEE-D5472ED94574}" type="slidenum">
              <a:rPr lang="ru-RU" sz="2000"/>
              <a:pPr>
                <a:defRPr/>
              </a:pPr>
              <a:t>9</a:t>
            </a:fld>
            <a:endParaRPr lang="ru-RU" sz="20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резентація_ДП_Хак_Д.А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Презентація_ДП_Хак_Д.А</Template>
  <TotalTime>6</TotalTime>
  <Words>344</Words>
  <Application>Microsoft Office PowerPoint</Application>
  <PresentationFormat>Экран (4:3)</PresentationFormat>
  <Paragraphs>32</Paragraphs>
  <Slides>11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Презентація_ДП_Хак_Д.А</vt:lpstr>
      <vt:lpstr>Visio</vt:lpstr>
      <vt:lpstr>Документ Microsoft Office Word 2007</vt:lpstr>
      <vt:lpstr>Цілісність інформації в обчилювальних мережах на основі застосування треліс-модуляції</vt:lpstr>
      <vt:lpstr>Вступ</vt:lpstr>
      <vt:lpstr>Слайд 3</vt:lpstr>
      <vt:lpstr>Слайд 4</vt:lpstr>
      <vt:lpstr>Базова еталонна  модель  взаємодії відкритих систем (OSI) </vt:lpstr>
      <vt:lpstr>Слайд 6</vt:lpstr>
      <vt:lpstr>Слайд 7</vt:lpstr>
      <vt:lpstr>Слайд 8</vt:lpstr>
      <vt:lpstr>Слайд 9</vt:lpstr>
      <vt:lpstr>Слайд 10</vt:lpstr>
      <vt:lpstr>Висновки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Забезпечення цілісності інформаційних об’єктів в розподілених обчилювальних мережах на основі застосування треліс-модуляції</dc:title>
  <dc:creator>Дима</dc:creator>
  <cp:lastModifiedBy>Дима</cp:lastModifiedBy>
  <cp:revision>2</cp:revision>
  <dcterms:created xsi:type="dcterms:W3CDTF">2012-04-27T15:14:48Z</dcterms:created>
  <dcterms:modified xsi:type="dcterms:W3CDTF">2014-07-17T19:23:36Z</dcterms:modified>
</cp:coreProperties>
</file>